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327" r:id="rId2"/>
    <p:sldId id="328" r:id="rId3"/>
    <p:sldId id="329" r:id="rId4"/>
    <p:sldId id="331" r:id="rId5"/>
    <p:sldId id="330" r:id="rId6"/>
    <p:sldId id="332" r:id="rId7"/>
    <p:sldId id="335" r:id="rId8"/>
    <p:sldId id="33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4651"/>
  </p:normalViewPr>
  <p:slideViewPr>
    <p:cSldViewPr snapToGrid="0" snapToObjects="1">
      <p:cViewPr varScale="1">
        <p:scale>
          <a:sx n="113" d="100"/>
          <a:sy n="113" d="100"/>
        </p:scale>
        <p:origin x="18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2021-03-09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2021-03-09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2021-03-09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2021-03-09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2021-03-09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2021-03-09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2021-03-09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2021-03-09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2021-03-09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2021-03-09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2021-03-09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tiff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WoT/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usecases" TargetMode="External"/><Relationship Id="rId2" Type="http://schemas.openxmlformats.org/officeDocument/2006/relationships/hyperlink" Target="https://github.com/w3c/wot-architect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scripting-api/" TargetMode="External"/><Relationship Id="rId5" Type="http://schemas.openxmlformats.org/officeDocument/2006/relationships/hyperlink" Target="https://github.com/w3c/wot-binding-templates/" TargetMode="External"/><Relationship Id="rId4" Type="http://schemas.openxmlformats.org/officeDocument/2006/relationships/hyperlink" Target="https://github.com/w3c/wot-discover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dirty="0"/>
              <a:t>WoT Summary and Status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McCool</a:t>
            </a:r>
          </a:p>
          <a:p>
            <a:r>
              <a:rPr lang="en-US" dirty="0"/>
              <a:t>March 2021</a:t>
            </a:r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3B0268-14F3-EA4C-B522-718E8CFBD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103" y="3444439"/>
            <a:ext cx="7683412" cy="291191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W3C Working Group goal: 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Already published: 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New standards work in progress, including Discovery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does a potential user obtain the TDs for a Thing?</a:t>
            </a:r>
          </a:p>
        </p:txBody>
      </p: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de-DE" dirty="0">
                <a:ea typeface="Intel Clear Pro" panose="020B0804020202060201" pitchFamily="34" charset="0"/>
                <a:cs typeface="Intel Clear Pro" panose="020B0804020202060201" pitchFamily="34" charset="0"/>
              </a:rPr>
              <a:t>WoT </a:t>
            </a:r>
            <a:r>
              <a:rPr lang="de-DE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Descriptive</a:t>
            </a:r>
            <a:r>
              <a:rPr lang="de-DE" dirty="0">
                <a:ea typeface="Intel Clear Pro" panose="020B0804020202060201" pitchFamily="34" charset="0"/>
                <a:cs typeface="Intel Clear Pro" panose="020B0804020202060201" pitchFamily="34" charset="0"/>
              </a:rPr>
              <a:t> Interoperability</a:t>
            </a:r>
            <a:endParaRPr lang="en-US" dirty="0">
              <a:ea typeface="Intel Clear Pro" panose="020B0804020202060201" pitchFamily="34" charset="0"/>
              <a:cs typeface="Intel Clear Pro" panose="020B0804020202060201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37" y="998504"/>
            <a:ext cx="5512100" cy="4588370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3692" y="1626931"/>
            <a:ext cx="3886408" cy="45903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299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"https://www.w3.org/2019/wot/td/v1"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299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"bearer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299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299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1171513" y="4459599"/>
            <a:ext cx="4823353" cy="1884855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692" y="998503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Architecture</a:t>
            </a:r>
          </a:p>
          <a:p>
            <a:pPr marL="228600" lvl="1"/>
            <a:r>
              <a:rPr lang="de-DE" dirty="0">
                <a:ea typeface="Intel Clear" panose="020B0604020203020204" pitchFamily="34" charset="0"/>
              </a:rPr>
              <a:t>Constraints</a:t>
            </a:r>
          </a:p>
          <a:p>
            <a:pPr marL="630238" lvl="2"/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Things must </a:t>
            </a:r>
            <a:r>
              <a:rPr lang="de-DE" dirty="0" err="1">
                <a:solidFill>
                  <a:schemeClr val="accent1"/>
                </a:solidFill>
                <a:ea typeface="Intel Clear" panose="020B0604020203020204" pitchFamily="34" charset="0"/>
              </a:rPr>
              <a:t>have</a:t>
            </a:r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 a TD </a:t>
            </a:r>
          </a:p>
          <a:p>
            <a:pPr marL="630238" lvl="2"/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Must use hypermedia controls (general WoT)</a:t>
            </a:r>
          </a:p>
          <a:p>
            <a:pPr marL="630238" lvl="3"/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URIs,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standard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 set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of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methods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,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media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types</a:t>
            </a:r>
            <a:endParaRPr lang="de-DE" sz="2000" dirty="0">
              <a:solidFill>
                <a:schemeClr val="accent1"/>
              </a:solidFill>
              <a:ea typeface="Intel Clear" panose="020B0604020203020204" pitchFamily="34" charset="0"/>
            </a:endParaRPr>
          </a:p>
          <a:p>
            <a:pPr marL="228600" lvl="1"/>
            <a:r>
              <a:rPr lang="de-DE" dirty="0">
                <a:ea typeface="Intel Clear" panose="020B0604020203020204" pitchFamily="34" charset="0"/>
              </a:rPr>
              <a:t>Thing Description </a:t>
            </a:r>
            <a:r>
              <a:rPr lang="de-DE" dirty="0" err="1">
                <a:ea typeface="Intel Clear" panose="020B0604020203020204" pitchFamily="34" charset="0"/>
              </a:rPr>
              <a:t>Affordances</a:t>
            </a:r>
            <a:endParaRPr lang="de-DE" dirty="0">
              <a:ea typeface="Intel Clear" panose="020B0604020203020204" pitchFamily="34" charset="0"/>
            </a:endParaRPr>
          </a:p>
          <a:p>
            <a:pPr marL="630238" lvl="2"/>
            <a:r>
              <a:rPr lang="en-US" dirty="0">
                <a:solidFill>
                  <a:schemeClr val="accent1"/>
                </a:solidFill>
                <a:ea typeface="Intel Clear" panose="020B0604020203020204" pitchFamily="34" charset="0"/>
              </a:rPr>
              <a:t>Describes WHAT the possible choices are</a:t>
            </a:r>
          </a:p>
          <a:p>
            <a:pPr marL="630238" lvl="2"/>
            <a:r>
              <a:rPr lang="en-US" dirty="0">
                <a:solidFill>
                  <a:schemeClr val="accent1"/>
                </a:solidFill>
                <a:ea typeface="Intel Clear" panose="020B0604020203020204" pitchFamily="34" charset="0"/>
              </a:rPr>
              <a:t>Describes HOW to interact with the Thing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14FD48-4EB0-7842-B0A1-0C9843510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3730" y="109740"/>
            <a:ext cx="1040881" cy="6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Patterns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041142"/>
            <a:ext cx="10317826" cy="5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WoT</a:t>
            </a:r>
            <a:r>
              <a:rPr lang="en-US" sz="4797" dirty="0">
                <a:ea typeface="Intel Clear Pro" panose="020B0804020202060201" pitchFamily="34" charset="0"/>
                <a:cs typeface="Intel Clear Pro" panose="020B0804020202060201" pitchFamily="34" charset="0"/>
              </a:rPr>
              <a:t> 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664036" y="807708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1335100"/>
            <a:ext cx="4678084" cy="525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console.info(td);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read1);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inc1);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(with step 3) is" </a:t>
            </a:r>
            <a:r>
              <a:rPr lang="en-US" sz="1049" dirty="0"/>
              <a:t>, inc2);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 </a:t>
            </a:r>
            <a:r>
              <a:rPr lang="en-US" sz="1049" dirty="0"/>
              <a:t>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let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dec1);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 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 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1745" y="1871297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1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WoT WG Charter Work Items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945451" y="1485796"/>
            <a:ext cx="3279316" cy="5306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99" b="1" dirty="0"/>
              <a:t>Architectural Requirements, Use Cases, and Vocabulary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Understand and state requirements for new use cases, architectural patterns, and concepts.</a:t>
            </a:r>
          </a:p>
          <a:p>
            <a:pPr marL="0" indent="0">
              <a:buNone/>
            </a:pPr>
            <a:r>
              <a:rPr lang="en-US" sz="1799" b="1" dirty="0"/>
              <a:t>Link Relation Types: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Definition of specific link relation types for specific relationships.</a:t>
            </a:r>
          </a:p>
          <a:p>
            <a:pPr marL="0" indent="0">
              <a:buNone/>
            </a:pPr>
            <a:r>
              <a:rPr lang="en-US" sz="1799" b="1" dirty="0"/>
              <a:t>Observe Defaults: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For protocols such as HTTP where multiple ways to implement "observe" is possible, define a default.</a:t>
            </a:r>
          </a:p>
          <a:p>
            <a:pPr marL="0" indent="0">
              <a:buNone/>
            </a:pPr>
            <a:r>
              <a:rPr lang="en-US" sz="1799" b="1" dirty="0"/>
              <a:t>Implementation View Spec: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More fully define details of implementations.</a:t>
            </a:r>
            <a:endParaRPr lang="de-DE" sz="1399" dirty="0">
              <a:solidFill>
                <a:schemeClr val="accent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511423" y="1485798"/>
            <a:ext cx="3527781" cy="5306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99" b="1" dirty="0"/>
              <a:t>Interoperability Profiles: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Support plug-and-play </a:t>
            </a:r>
            <a:r>
              <a:rPr lang="en-US" sz="1399" dirty="0" err="1">
                <a:solidFill>
                  <a:schemeClr val="accent1"/>
                </a:solidFill>
              </a:rPr>
              <a:t>interoperabilty</a:t>
            </a:r>
            <a:r>
              <a:rPr lang="en-US" sz="1399" dirty="0">
                <a:solidFill>
                  <a:schemeClr val="accent1"/>
                </a:solidFill>
              </a:rPr>
              <a:t> via a profile mechanism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profiles that allow for finite </a:t>
            </a:r>
            <a:r>
              <a:rPr lang="en-US" sz="1399" dirty="0" err="1">
                <a:solidFill>
                  <a:schemeClr val="accent1"/>
                </a:solidFill>
              </a:rPr>
              <a:t>implementability</a:t>
            </a:r>
            <a:endParaRPr lang="en-US" sz="1399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799" b="1" dirty="0"/>
              <a:t>Thing Description Templates: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how Thing Descriptions can defined in a modular way.</a:t>
            </a:r>
          </a:p>
          <a:p>
            <a:pPr marL="0" indent="0">
              <a:buNone/>
            </a:pPr>
            <a:r>
              <a:rPr lang="en-US" sz="1799" b="1" dirty="0"/>
              <a:t>Complex Interactions: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Document how complex interactions can be supported via hypermedia controls.</a:t>
            </a:r>
          </a:p>
          <a:p>
            <a:pPr marL="0" indent="0">
              <a:buNone/>
            </a:pPr>
            <a:r>
              <a:rPr lang="en-US" sz="1799" b="1" dirty="0"/>
              <a:t>Discovery: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how Things are discovered in both local and global contexts and Thing Descriptions are distributed.</a:t>
            </a:r>
          </a:p>
          <a:p>
            <a:pPr lvl="1"/>
            <a:endParaRPr lang="en-US" sz="1199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25">
              <a:defRPr/>
            </a:pPr>
            <a:fld id="{30564719-00ED-40AD-AF49-5F6D6B9333CD}" type="slidenum">
              <a:rPr lang="en-US" sz="1599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218925">
                <a:defRPr/>
              </a:pPr>
              <a:t>6</a:t>
            </a:fld>
            <a:endParaRPr lang="en-US" sz="1599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5" name="Content Placeholder 10"/>
          <p:cNvSpPr txBox="1">
            <a:spLocks/>
          </p:cNvSpPr>
          <p:nvPr/>
        </p:nvSpPr>
        <p:spPr>
          <a:xfrm>
            <a:off x="8325861" y="1485796"/>
            <a:ext cx="3164540" cy="5336972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99" b="1" dirty="0"/>
              <a:t>Identifier Management: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Mitigate privacy risks by defining how identifiers are managed and updated.</a:t>
            </a:r>
          </a:p>
          <a:p>
            <a:pPr marL="0" indent="0">
              <a:buNone/>
            </a:pPr>
            <a:r>
              <a:rPr lang="en-US" sz="1799" b="1" dirty="0"/>
              <a:t>Security Schemes: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Vocabulary for new security schemes supporting targeted protocols and use cases.</a:t>
            </a:r>
          </a:p>
          <a:p>
            <a:pPr marL="0" indent="0">
              <a:buNone/>
            </a:pPr>
            <a:r>
              <a:rPr lang="en-US" sz="1799" b="1" dirty="0"/>
              <a:t>Thing Description Vocabulary: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Extensions to Thing Description vocabulary definitions.</a:t>
            </a:r>
          </a:p>
          <a:p>
            <a:pPr marL="0" indent="0">
              <a:buNone/>
            </a:pPr>
            <a:r>
              <a:rPr lang="en-US" sz="1799" b="1" dirty="0"/>
              <a:t>Protocol Vocabulary and Bindings: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Extensions to protocol vocabulary definitions and protocol bindings.</a:t>
            </a:r>
          </a:p>
        </p:txBody>
      </p:sp>
    </p:spTree>
    <p:extLst>
      <p:ext uri="{BB962C8B-B14F-4D97-AF65-F5344CB8AC3E}">
        <p14:creationId xmlns:p14="http://schemas.microsoft.com/office/powerpoint/2010/main" val="336417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New/Updated Normative Documents in Draft Status:</a:t>
            </a:r>
          </a:p>
          <a:p>
            <a:r>
              <a:rPr lang="en-US" dirty="0"/>
              <a:t>Architecture 1.1: </a:t>
            </a:r>
            <a:r>
              <a:rPr lang="en-US" dirty="0">
                <a:hlinkClick r:id="rId2"/>
              </a:rPr>
              <a:t>https://github.com/w3c/wot-architecture</a:t>
            </a:r>
            <a:endParaRPr lang="en-US" dirty="0"/>
          </a:p>
          <a:p>
            <a:r>
              <a:rPr lang="en-US" dirty="0"/>
              <a:t>Thing Description 1.1: </a:t>
            </a:r>
            <a:r>
              <a:rPr lang="en-US" dirty="0">
                <a:hlinkClick r:id="rId3"/>
              </a:rPr>
              <a:t>https://github.com/w3c/wot-thing-description</a:t>
            </a:r>
            <a:endParaRPr lang="en-US" dirty="0"/>
          </a:p>
          <a:p>
            <a:r>
              <a:rPr lang="en-US" dirty="0"/>
              <a:t>Discovery: </a:t>
            </a:r>
            <a:r>
              <a:rPr lang="en-US" dirty="0">
                <a:hlinkClick r:id="rId4"/>
              </a:rPr>
              <a:t>https://github.com/w3c/wot-discovery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New/Updated Informative Documents in Draft Status:</a:t>
            </a:r>
          </a:p>
          <a:p>
            <a:r>
              <a:rPr lang="en-US" dirty="0"/>
              <a:t>Binding Templates: </a:t>
            </a:r>
            <a:r>
              <a:rPr lang="en-US" dirty="0">
                <a:hlinkClick r:id="rId5"/>
              </a:rPr>
              <a:t>https://github.com/w3c/wot-binding-templates</a:t>
            </a:r>
            <a:endParaRPr lang="en-US" dirty="0"/>
          </a:p>
          <a:p>
            <a:r>
              <a:rPr lang="en-US" dirty="0"/>
              <a:t>Scripting API: </a:t>
            </a:r>
            <a:r>
              <a:rPr lang="en-US" dirty="0">
                <a:hlinkClick r:id="rId6"/>
              </a:rPr>
              <a:t>https://github.com/w3c/wot-scripting-api</a:t>
            </a:r>
            <a:endParaRPr lang="en-US" dirty="0"/>
          </a:p>
          <a:p>
            <a:r>
              <a:rPr lang="en-US" dirty="0"/>
              <a:t>Use Cases and Requirements: </a:t>
            </a:r>
            <a:r>
              <a:rPr lang="en-US" dirty="0">
                <a:hlinkClick r:id="rId7"/>
              </a:rPr>
              <a:t>https://github.com/w3c/wot-usecases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Marketing Improvements:</a:t>
            </a:r>
          </a:p>
          <a:p>
            <a:r>
              <a:rPr lang="en-US" dirty="0"/>
              <a:t>New Web Site, Animation, Resources: </a:t>
            </a:r>
            <a:r>
              <a:rPr lang="en-US" dirty="0">
                <a:hlinkClick r:id="rId8"/>
              </a:rPr>
              <a:t>https://www.w3.org/WoT/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2021-03-09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Michael McCool</a:t>
            </a:r>
          </a:p>
          <a:p>
            <a:pPr marL="0" indent="0">
              <a:buNone/>
            </a:pPr>
            <a:r>
              <a:rPr lang="de-DE" dirty="0"/>
              <a:t>Principal Engineer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Intel</a:t>
            </a:r>
          </a:p>
          <a:p>
            <a:pPr marL="0" indent="0">
              <a:buNone/>
            </a:pPr>
            <a:r>
              <a:rPr lang="de-DE" dirty="0"/>
              <a:t>Technology Pathfinding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Sebastian Kaebisch</a:t>
            </a:r>
          </a:p>
          <a:p>
            <a:pPr marL="0" indent="0">
              <a:buNone/>
            </a:pPr>
            <a:r>
              <a:rPr lang="en-US" dirty="0"/>
              <a:t>Research Scientist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Siemens</a:t>
            </a:r>
          </a:p>
          <a:p>
            <a:pPr marL="0" indent="0">
              <a:buNone/>
            </a:pPr>
            <a:r>
              <a:rPr lang="en-US" dirty="0"/>
              <a:t>Corporate Technology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sebastian.kaebisch@siemens.com</a:t>
            </a:r>
            <a:endParaRPr lang="en-US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3577033" y="910032"/>
            <a:ext cx="5384800" cy="4523607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</TotalTime>
  <Words>984</Words>
  <Application>Microsoft Macintosh PowerPoint</Application>
  <PresentationFormat>Widescreen</PresentationFormat>
  <Paragraphs>148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Schoolbook</vt:lpstr>
      <vt:lpstr>Consolas</vt:lpstr>
      <vt:lpstr>Office Theme</vt:lpstr>
      <vt:lpstr>WoT Summary and Status</vt:lpstr>
      <vt:lpstr>W3C Web of Things (WoT)</vt:lpstr>
      <vt:lpstr>WoT Descriptive Interoperability</vt:lpstr>
      <vt:lpstr>Usage Patterns Overview</vt:lpstr>
      <vt:lpstr>WoT Orchestration</vt:lpstr>
      <vt:lpstr>Current WoT WG Charter Work Items</vt:lpstr>
      <vt:lpstr>Current Status</vt:lpstr>
      <vt:lpstr>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21</cp:revision>
  <dcterms:created xsi:type="dcterms:W3CDTF">2020-06-08T01:23:04Z</dcterms:created>
  <dcterms:modified xsi:type="dcterms:W3CDTF">2021-03-10T01:21:47Z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